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6" r:id="rId3"/>
    <p:sldId id="262" r:id="rId4"/>
    <p:sldId id="282" r:id="rId5"/>
    <p:sldId id="283" r:id="rId6"/>
    <p:sldId id="284" r:id="rId7"/>
    <p:sldId id="257" r:id="rId8"/>
    <p:sldId id="306" r:id="rId9"/>
    <p:sldId id="266" r:id="rId10"/>
    <p:sldId id="268" r:id="rId11"/>
    <p:sldId id="267" r:id="rId12"/>
    <p:sldId id="304" r:id="rId13"/>
    <p:sldId id="278" r:id="rId14"/>
    <p:sldId id="286" r:id="rId15"/>
    <p:sldId id="305" r:id="rId16"/>
    <p:sldId id="275" r:id="rId17"/>
    <p:sldId id="287" r:id="rId18"/>
    <p:sldId id="276" r:id="rId19"/>
    <p:sldId id="301" r:id="rId20"/>
    <p:sldId id="302" r:id="rId21"/>
    <p:sldId id="288" r:id="rId22"/>
    <p:sldId id="289" r:id="rId23"/>
    <p:sldId id="290" r:id="rId24"/>
    <p:sldId id="291" r:id="rId25"/>
    <p:sldId id="295" r:id="rId26"/>
    <p:sldId id="300" r:id="rId27"/>
    <p:sldId id="274" r:id="rId28"/>
    <p:sldId id="293" r:id="rId29"/>
    <p:sldId id="294" r:id="rId30"/>
    <p:sldId id="297" r:id="rId31"/>
    <p:sldId id="270" r:id="rId32"/>
    <p:sldId id="303" r:id="rId33"/>
    <p:sldId id="277" r:id="rId34"/>
    <p:sldId id="273" r:id="rId35"/>
    <p:sldId id="258" r:id="rId36"/>
    <p:sldId id="261" r:id="rId37"/>
    <p:sldId id="298" r:id="rId38"/>
    <p:sldId id="29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73"/>
    <p:restoredTop sz="94669"/>
  </p:normalViewPr>
  <p:slideViewPr>
    <p:cSldViewPr snapToGrid="0" snapToObjects="1">
      <p:cViewPr varScale="1">
        <p:scale>
          <a:sx n="88" d="100"/>
          <a:sy n="88" d="100"/>
        </p:scale>
        <p:origin x="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02D8EF-5ED3-B34F-9DAB-4CE10853B33B}" type="datetimeFigureOut">
              <a:rPr lang="en-US" smtClean="0"/>
              <a:t>10/6/18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13937-CE75-2442-A3BD-59D4EAFADC70}" type="slidenum">
              <a:rPr lang="en-US" smtClean="0"/>
              <a:t>‹#›</a:t>
            </a:fld>
            <a:endParaRPr lang="en-US"/>
          </a:p>
        </p:txBody>
      </p:sp>
    </p:spTree>
    <p:extLst>
      <p:ext uri="{BB962C8B-B14F-4D97-AF65-F5344CB8AC3E}">
        <p14:creationId xmlns:p14="http://schemas.microsoft.com/office/powerpoint/2010/main" val="130988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 me</a:t>
            </a:r>
            <a:r>
              <a:rPr lang="en-US" baseline="0" dirty="0" smtClean="0"/>
              <a:t> take you back 18 short months when there was only one provider of MOOCs with only four Universities (University of Pennsylvania, Stanford, Michigan, and Princeton).  It was just an experiment in early 2012 and I was fortunate to even know about the emerging effort – let alone be given a chance to teach this new type of course for the University of Michigan.</a:t>
            </a:r>
          </a:p>
        </p:txBody>
      </p:sp>
      <p:sp>
        <p:nvSpPr>
          <p:cNvPr id="4" name="Slide Number Placeholder 3"/>
          <p:cNvSpPr>
            <a:spLocks noGrp="1"/>
          </p:cNvSpPr>
          <p:nvPr>
            <p:ph type="sldNum" sz="quarter" idx="10"/>
          </p:nvPr>
        </p:nvSpPr>
        <p:spPr/>
        <p:txBody>
          <a:bodyPr/>
          <a:lstStyle/>
          <a:p>
            <a:fld id="{37392297-A363-6041-8886-DBE01EE95495}" type="slidenum">
              <a:rPr lang="en-US" smtClean="0"/>
              <a:t>5</a:t>
            </a:fld>
            <a:endParaRPr lang="en-US" dirty="0"/>
          </a:p>
        </p:txBody>
      </p:sp>
    </p:spTree>
    <p:extLst>
      <p:ext uri="{BB962C8B-B14F-4D97-AF65-F5344CB8AC3E}">
        <p14:creationId xmlns:p14="http://schemas.microsoft.com/office/powerpoint/2010/main" val="176610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Since</a:t>
            </a:r>
            <a:r>
              <a:rPr lang="en-US" baseline="0" dirty="0" smtClean="0"/>
              <a:t> I have a very active travel schedule, I decided to hold office hours in the major cities I have visited.  I have held office hours in over 40cities and in each location somewhere between two and 15 students show up.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7392297-A363-6041-8886-DBE01EE95495}" type="slidenum">
              <a:rPr lang="en-US" smtClean="0"/>
              <a:t>34</a:t>
            </a:fld>
            <a:endParaRPr lang="en-US" dirty="0"/>
          </a:p>
        </p:txBody>
      </p:sp>
    </p:spTree>
    <p:extLst>
      <p:ext uri="{BB962C8B-B14F-4D97-AF65-F5344CB8AC3E}">
        <p14:creationId xmlns:p14="http://schemas.microsoft.com/office/powerpoint/2010/main" val="203673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10/6/18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62537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10/6/18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363745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10/6/18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371805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10/6/18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60445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DC3C1C-606E-954C-8473-C093F22E9E5B}" type="datetimeFigureOut">
              <a:rPr lang="en-US" smtClean="0"/>
              <a:t>10/6/18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62526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DC3C1C-606E-954C-8473-C093F22E9E5B}" type="datetimeFigureOut">
              <a:rPr lang="en-US" smtClean="0"/>
              <a:t>10/6/18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2123959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DC3C1C-606E-954C-8473-C093F22E9E5B}" type="datetimeFigureOut">
              <a:rPr lang="en-US" smtClean="0"/>
              <a:t>10/6/18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921867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DC3C1C-606E-954C-8473-C093F22E9E5B}" type="datetimeFigureOut">
              <a:rPr lang="en-US" smtClean="0"/>
              <a:t>10/6/18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52194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DC3C1C-606E-954C-8473-C093F22E9E5B}" type="datetimeFigureOut">
              <a:rPr lang="en-US" smtClean="0"/>
              <a:t>10/6/18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94379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DC3C1C-606E-954C-8473-C093F22E9E5B}" type="datetimeFigureOut">
              <a:rPr lang="en-US" smtClean="0"/>
              <a:t>10/6/18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83421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DC3C1C-606E-954C-8473-C093F22E9E5B}" type="datetimeFigureOut">
              <a:rPr lang="en-US" smtClean="0"/>
              <a:t>10/6/18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5653496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DC3C1C-606E-954C-8473-C093F22E9E5B}" type="datetimeFigureOut">
              <a:rPr lang="en-US" smtClean="0"/>
              <a:t>10/6/18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B535E-D29C-4E48-907C-BDD927A83C51}" type="slidenum">
              <a:rPr lang="en-US" smtClean="0"/>
              <a:t>‹#›</a:t>
            </a:fld>
            <a:endParaRPr lang="en-US"/>
          </a:p>
        </p:txBody>
      </p:sp>
    </p:spTree>
    <p:extLst>
      <p:ext uri="{BB962C8B-B14F-4D97-AF65-F5344CB8AC3E}">
        <p14:creationId xmlns:p14="http://schemas.microsoft.com/office/powerpoint/2010/main" val="1237452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838199" y="4525347"/>
            <a:ext cx="6801321" cy="1737360"/>
          </a:xfrm>
        </p:spPr>
        <p:txBody>
          <a:bodyPr anchor="ctr">
            <a:normAutofit/>
          </a:bodyPr>
          <a:lstStyle/>
          <a:p>
            <a:pPr algn="r"/>
            <a:r>
              <a:rPr lang="en-US" sz="4700"/>
              <a:t>Inside the World's Largest Python Course on Coursera</a:t>
            </a:r>
            <a:endParaRPr lang="en-US" sz="4700" dirty="0"/>
          </a:p>
        </p:txBody>
      </p:sp>
      <p:sp>
        <p:nvSpPr>
          <p:cNvPr id="3" name="Subtitle 2"/>
          <p:cNvSpPr>
            <a:spLocks noGrp="1"/>
          </p:cNvSpPr>
          <p:nvPr>
            <p:ph type="subTitle" idx="1"/>
          </p:nvPr>
        </p:nvSpPr>
        <p:spPr>
          <a:xfrm>
            <a:off x="7961258" y="4525347"/>
            <a:ext cx="3258675" cy="1737360"/>
          </a:xfrm>
        </p:spPr>
        <p:txBody>
          <a:bodyPr anchor="ctr">
            <a:normAutofit/>
          </a:bodyPr>
          <a:lstStyle/>
          <a:p>
            <a:pPr algn="l"/>
            <a:r>
              <a:rPr lang="en-US" dirty="0"/>
              <a:t>Dr. Charles Severance</a:t>
            </a:r>
          </a:p>
          <a:p>
            <a:pPr algn="l"/>
            <a:r>
              <a:rPr lang="en-US" dirty="0"/>
              <a:t>University of Michigan School of Information</a:t>
            </a:r>
          </a:p>
        </p:txBody>
      </p:sp>
    </p:spTree>
    <p:extLst>
      <p:ext uri="{BB962C8B-B14F-4D97-AF65-F5344CB8AC3E}">
        <p14:creationId xmlns:p14="http://schemas.microsoft.com/office/powerpoint/2010/main" val="2567941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0788"/>
          <a:stretch/>
        </p:blipFill>
        <p:spPr>
          <a:xfrm>
            <a:off x="321733" y="2831251"/>
            <a:ext cx="4407080" cy="3705016"/>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4825" b="-1"/>
          <a:stretch/>
        </p:blipFill>
        <p:spPr>
          <a:xfrm>
            <a:off x="4812633" y="321733"/>
            <a:ext cx="7057634" cy="6214534"/>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6" b="15833"/>
          <a:stretch/>
        </p:blipFill>
        <p:spPr>
          <a:xfrm>
            <a:off x="321733" y="321733"/>
            <a:ext cx="2161630" cy="2425695"/>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8045" r="-6" b="7788"/>
          <a:stretch/>
        </p:blipFill>
        <p:spPr>
          <a:xfrm>
            <a:off x="2567183" y="321730"/>
            <a:ext cx="2161630" cy="2425695"/>
          </a:xfrm>
          <a:prstGeom prst="rect">
            <a:avLst/>
          </a:prstGeom>
        </p:spPr>
      </p:pic>
    </p:spTree>
    <p:extLst>
      <p:ext uri="{BB962C8B-B14F-4D97-AF65-F5344CB8AC3E}">
        <p14:creationId xmlns:p14="http://schemas.microsoft.com/office/powerpoint/2010/main" val="1336457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5020" y="771610"/>
            <a:ext cx="2808321" cy="2106241"/>
          </a:xfrm>
          <a:prstGeom prst="rect">
            <a:avLst/>
          </a:prstGeom>
        </p:spPr>
      </p:pic>
      <p:sp>
        <p:nvSpPr>
          <p:cNvPr id="2" name="TextBox 1"/>
          <p:cNvSpPr txBox="1"/>
          <p:nvPr/>
        </p:nvSpPr>
        <p:spPr>
          <a:xfrm>
            <a:off x="7190042" y="1031779"/>
            <a:ext cx="4887877" cy="1569660"/>
          </a:xfrm>
          <a:prstGeom prst="rect">
            <a:avLst/>
          </a:prstGeom>
          <a:noFill/>
        </p:spPr>
        <p:txBody>
          <a:bodyPr wrap="none" rtlCol="0">
            <a:spAutoFit/>
          </a:bodyPr>
          <a:lstStyle/>
          <a:p>
            <a:pPr algn="ctr"/>
            <a:r>
              <a:rPr lang="en-US" sz="3200" dirty="0" err="1" smtClean="0"/>
              <a:t>www.twitter.com</a:t>
            </a:r>
            <a:r>
              <a:rPr lang="en-US" sz="3200" dirty="0" smtClean="0"/>
              <a:t>/</a:t>
            </a:r>
            <a:r>
              <a:rPr lang="en-US" sz="3200" dirty="0" err="1" smtClean="0"/>
              <a:t>sakaicar</a:t>
            </a:r>
            <a:endParaRPr lang="en-US" sz="3200" dirty="0" smtClean="0"/>
          </a:p>
          <a:p>
            <a:pPr algn="ctr"/>
            <a:r>
              <a:rPr lang="en-US" sz="3200" dirty="0" err="1" smtClean="0"/>
              <a:t>www.sakaiger.com</a:t>
            </a:r>
            <a:endParaRPr lang="en-US" sz="3200" dirty="0" smtClean="0"/>
          </a:p>
          <a:p>
            <a:pPr algn="ctr"/>
            <a:r>
              <a:rPr lang="en-US" sz="3200" dirty="0" smtClean="0"/>
              <a:t>www.24hoursoflemons.com</a:t>
            </a:r>
            <a:endParaRPr lang="en-US"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230" y="5022369"/>
            <a:ext cx="1372407" cy="14215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985" y="3497072"/>
            <a:ext cx="5674934" cy="3360927"/>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9243" t="8331" r="23006" b="32943"/>
          <a:stretch/>
        </p:blipFill>
        <p:spPr>
          <a:xfrm>
            <a:off x="555742" y="888556"/>
            <a:ext cx="2897945" cy="188391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591" y="3798232"/>
            <a:ext cx="3805243" cy="285393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991" y="3089212"/>
            <a:ext cx="1671646" cy="1721796"/>
          </a:xfrm>
          <a:prstGeom prst="rect">
            <a:avLst/>
          </a:prstGeom>
        </p:spPr>
      </p:pic>
    </p:spTree>
    <p:extLst>
      <p:ext uri="{BB962C8B-B14F-4D97-AF65-F5344CB8AC3E}">
        <p14:creationId xmlns:p14="http://schemas.microsoft.com/office/powerpoint/2010/main" val="2230739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My Research: </a:t>
            </a:r>
            <a:br>
              <a:rPr lang="en-US" dirty="0" smtClean="0"/>
            </a:br>
            <a:r>
              <a:rPr lang="en-US" dirty="0" smtClean="0"/>
              <a:t>Educational Technology</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666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509052" cy="1325563"/>
          </a:xfrm>
        </p:spPr>
        <p:txBody>
          <a:bodyPr/>
          <a:lstStyle/>
          <a:p>
            <a:r>
              <a:rPr lang="en-US" dirty="0" smtClean="0"/>
              <a:t>A Typical </a:t>
            </a:r>
            <a:r>
              <a:rPr lang="en-US" u="sng" dirty="0" smtClean="0"/>
              <a:t>Scalable</a:t>
            </a:r>
            <a:r>
              <a:rPr lang="en-US" dirty="0" smtClean="0"/>
              <a:t> Online Class</a:t>
            </a:r>
            <a:endParaRPr lang="en-US" dirty="0"/>
          </a:p>
        </p:txBody>
      </p:sp>
      <p:sp>
        <p:nvSpPr>
          <p:cNvPr id="3" name="Content Placeholder 2"/>
          <p:cNvSpPr>
            <a:spLocks noGrp="1"/>
          </p:cNvSpPr>
          <p:nvPr>
            <p:ph idx="1"/>
          </p:nvPr>
        </p:nvSpPr>
        <p:spPr/>
        <p:txBody>
          <a:bodyPr/>
          <a:lstStyle/>
          <a:p>
            <a:r>
              <a:rPr lang="en-US" dirty="0" smtClean="0"/>
              <a:t>Record Lectures</a:t>
            </a:r>
          </a:p>
          <a:p>
            <a:r>
              <a:rPr lang="en-US" dirty="0" smtClean="0"/>
              <a:t>Build quizzes</a:t>
            </a:r>
          </a:p>
          <a:p>
            <a:r>
              <a:rPr lang="en-US" dirty="0"/>
              <a:t>M</a:t>
            </a:r>
            <a:r>
              <a:rPr lang="en-US" dirty="0" smtClean="0"/>
              <a:t>aybe use peer grading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446" y="3884249"/>
            <a:ext cx="6763133" cy="26932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62" y="512576"/>
            <a:ext cx="5197117" cy="2971135"/>
          </a:xfrm>
          <a:prstGeom prst="rect">
            <a:avLst/>
          </a:prstGeom>
          <a:ln w="57150">
            <a:solidFill>
              <a:schemeClr val="accent1"/>
            </a:solidFill>
          </a:ln>
        </p:spPr>
      </p:pic>
    </p:spTree>
    <p:extLst>
      <p:ext uri="{BB962C8B-B14F-4D97-AF65-F5344CB8AC3E}">
        <p14:creationId xmlns:p14="http://schemas.microsoft.com/office/powerpoint/2010/main" val="958462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Path to </a:t>
            </a:r>
            <a:r>
              <a:rPr lang="en-US" smtClean="0"/>
              <a:t>a Scalable </a:t>
            </a:r>
            <a:r>
              <a:rPr lang="en-US" dirty="0" smtClean="0"/>
              <a:t>Online Course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Build Lecture Capture software (Sync-O-</a:t>
            </a:r>
            <a:r>
              <a:rPr lang="en-US" dirty="0" err="1" smtClean="0"/>
              <a:t>Matic</a:t>
            </a:r>
            <a:r>
              <a:rPr lang="en-US" dirty="0" smtClean="0"/>
              <a:t>) 1997</a:t>
            </a:r>
          </a:p>
          <a:p>
            <a:r>
              <a:rPr lang="en-US" dirty="0" smtClean="0"/>
              <a:t>Build Lecture Capture Software (Clipboard-2000) 2001</a:t>
            </a:r>
          </a:p>
          <a:p>
            <a:r>
              <a:rPr lang="en-US" dirty="0" smtClean="0"/>
              <a:t>Build </a:t>
            </a:r>
            <a:r>
              <a:rPr lang="en-US" dirty="0"/>
              <a:t>an open source Learning Management System (LMS</a:t>
            </a:r>
            <a:r>
              <a:rPr lang="en-US" dirty="0" smtClean="0"/>
              <a:t>) (Sakai)  (2004) </a:t>
            </a:r>
          </a:p>
          <a:p>
            <a:r>
              <a:rPr lang="en-US" dirty="0" smtClean="0"/>
              <a:t>Build </a:t>
            </a:r>
            <a:r>
              <a:rPr lang="en-US" dirty="0"/>
              <a:t>a standard for LMS </a:t>
            </a:r>
            <a:r>
              <a:rPr lang="en-US" dirty="0" smtClean="0"/>
              <a:t>interoperability / convince </a:t>
            </a:r>
            <a:r>
              <a:rPr lang="en-US" dirty="0"/>
              <a:t>the mainstream systems to </a:t>
            </a:r>
            <a:r>
              <a:rPr lang="en-US" dirty="0" smtClean="0"/>
              <a:t>implement (2008)</a:t>
            </a:r>
          </a:p>
          <a:p>
            <a:r>
              <a:rPr lang="en-US" dirty="0"/>
              <a:t>Write a free textbook / upgrade that textbook / translate the </a:t>
            </a:r>
            <a:r>
              <a:rPr lang="en-US" dirty="0" smtClean="0"/>
              <a:t>textbook (2008)</a:t>
            </a:r>
          </a:p>
          <a:p>
            <a:r>
              <a:rPr lang="en-US" dirty="0" smtClean="0"/>
              <a:t>Build </a:t>
            </a:r>
            <a:r>
              <a:rPr lang="en-US" dirty="0"/>
              <a:t>open source software framework to build learning </a:t>
            </a:r>
            <a:r>
              <a:rPr lang="en-US" dirty="0" smtClean="0"/>
              <a:t>tools (</a:t>
            </a:r>
            <a:r>
              <a:rPr lang="en-US" dirty="0" err="1" smtClean="0"/>
              <a:t>Tsugi</a:t>
            </a:r>
            <a:r>
              <a:rPr lang="en-US" dirty="0" smtClean="0"/>
              <a:t>) (2011)</a:t>
            </a:r>
          </a:p>
          <a:p>
            <a:r>
              <a:rPr lang="en-US" dirty="0" smtClean="0"/>
              <a:t>Build </a:t>
            </a:r>
            <a:r>
              <a:rPr lang="en-US" dirty="0"/>
              <a:t>clever / </a:t>
            </a:r>
            <a:r>
              <a:rPr lang="en-US" dirty="0" smtClean="0"/>
              <a:t>puzzle </a:t>
            </a:r>
            <a:r>
              <a:rPr lang="en-US" dirty="0"/>
              <a:t>based </a:t>
            </a:r>
            <a:r>
              <a:rPr lang="en-US" dirty="0" smtClean="0"/>
              <a:t>assessment software in the framework (2012)</a:t>
            </a:r>
          </a:p>
          <a:p>
            <a:r>
              <a:rPr lang="en-US" dirty="0" smtClean="0"/>
              <a:t>Integrate those </a:t>
            </a:r>
            <a:r>
              <a:rPr lang="en-US" dirty="0"/>
              <a:t>assessments in on campus </a:t>
            </a:r>
            <a:r>
              <a:rPr lang="en-US" dirty="0" smtClean="0"/>
              <a:t>courses</a:t>
            </a:r>
          </a:p>
          <a:p>
            <a:r>
              <a:rPr lang="en-US" dirty="0"/>
              <a:t>Build my own social /  peer graded assessment software (</a:t>
            </a:r>
            <a:r>
              <a:rPr lang="en-US" dirty="0" smtClean="0"/>
              <a:t>2013)</a:t>
            </a:r>
          </a:p>
          <a:p>
            <a:r>
              <a:rPr lang="en-US" dirty="0" smtClean="0"/>
              <a:t>Help </a:t>
            </a:r>
            <a:r>
              <a:rPr lang="en-US" dirty="0"/>
              <a:t>Coursera write code to integrate my </a:t>
            </a:r>
            <a:r>
              <a:rPr lang="en-US" dirty="0" smtClean="0"/>
              <a:t>assessments (2014)</a:t>
            </a:r>
          </a:p>
          <a:p>
            <a:r>
              <a:rPr lang="en-US" dirty="0"/>
              <a:t>Build an open source  small, standalone MOOC Platform to host those tools (</a:t>
            </a:r>
            <a:r>
              <a:rPr lang="en-US" dirty="0" err="1"/>
              <a:t>Koseu</a:t>
            </a:r>
            <a:r>
              <a:rPr lang="en-US" dirty="0" smtClean="0"/>
              <a:t>) (2016)</a:t>
            </a:r>
          </a:p>
          <a:p>
            <a:r>
              <a:rPr lang="en-US" dirty="0"/>
              <a:t>Release all materials for free under Creative Commons / Apache (www.py4e.com</a:t>
            </a:r>
            <a:r>
              <a:rPr lang="en-US" dirty="0" smtClean="0"/>
              <a:t>)</a:t>
            </a:r>
          </a:p>
          <a:p>
            <a:r>
              <a:rPr lang="en-US" dirty="0" smtClean="0">
                <a:solidFill>
                  <a:srgbClr val="FF0000"/>
                </a:solidFill>
              </a:rPr>
              <a:t>Record lectures</a:t>
            </a:r>
          </a:p>
          <a:p>
            <a:r>
              <a:rPr lang="en-US" dirty="0" smtClean="0">
                <a:solidFill>
                  <a:srgbClr val="FF0000"/>
                </a:solidFill>
              </a:rPr>
              <a:t>Build </a:t>
            </a:r>
            <a:r>
              <a:rPr lang="en-US" dirty="0">
                <a:solidFill>
                  <a:srgbClr val="FF0000"/>
                </a:solidFill>
              </a:rPr>
              <a:t>courses with </a:t>
            </a:r>
            <a:r>
              <a:rPr lang="en-US" dirty="0" smtClean="0">
                <a:solidFill>
                  <a:srgbClr val="FF0000"/>
                </a:solidFill>
              </a:rPr>
              <a:t>quizzes </a:t>
            </a:r>
            <a:r>
              <a:rPr lang="en-US" dirty="0"/>
              <a:t>+ engaging </a:t>
            </a:r>
            <a:r>
              <a:rPr lang="en-US" dirty="0" smtClean="0"/>
              <a:t>assessments</a:t>
            </a:r>
          </a:p>
          <a:p>
            <a:r>
              <a:rPr lang="en-US" dirty="0" smtClean="0"/>
              <a:t>Build </a:t>
            </a:r>
            <a:r>
              <a:rPr lang="en-US" dirty="0"/>
              <a:t>a learning community and mentor / empower / support its </a:t>
            </a:r>
            <a:r>
              <a:rPr lang="en-US" dirty="0" smtClean="0"/>
              <a:t>leaders</a:t>
            </a:r>
          </a:p>
          <a:p>
            <a:r>
              <a:rPr lang="en-US" dirty="0" smtClean="0"/>
              <a:t>Turn </a:t>
            </a:r>
            <a:r>
              <a:rPr lang="en-US" dirty="0"/>
              <a:t>the course into a </a:t>
            </a:r>
            <a:r>
              <a:rPr lang="en-US" dirty="0" smtClean="0"/>
              <a:t>"television" show / YouTube channel</a:t>
            </a:r>
            <a:endParaRPr lang="en-US" dirty="0"/>
          </a:p>
        </p:txBody>
      </p:sp>
    </p:spTree>
    <p:extLst>
      <p:ext uri="{BB962C8B-B14F-4D97-AF65-F5344CB8AC3E}">
        <p14:creationId xmlns:p14="http://schemas.microsoft.com/office/powerpoint/2010/main" val="460891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A9F529C3-C941-49FD-8C67-82F134F64BD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20586029-32A0-47E5-9AEC-AE3ABA6B94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456718"/>
            <a:ext cx="5294716" cy="3944562"/>
          </a:xfrm>
          <a:prstGeom prst="rect">
            <a:avLst/>
          </a:prstGeom>
        </p:spPr>
      </p:pic>
      <p:cxnSp>
        <p:nvCxnSpPr>
          <p:cNvPr id="16" name="Straight Connector 15">
            <a:extLst>
              <a:ext uri="{FF2B5EF4-FFF2-40B4-BE49-F238E27FC236}">
                <a16:creationId xmlns="" xmlns:a16="http://schemas.microsoft.com/office/drawing/2014/main" id="{8C730EAB-A532-4295-A302-FB4B90DB9F5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1456719"/>
            <a:ext cx="5294715" cy="3944561"/>
          </a:xfrm>
          <a:prstGeom prst="rect">
            <a:avLst/>
          </a:prstGeom>
        </p:spPr>
      </p:pic>
      <p:sp>
        <p:nvSpPr>
          <p:cNvPr id="2" name="TextBox 1"/>
          <p:cNvSpPr txBox="1"/>
          <p:nvPr/>
        </p:nvSpPr>
        <p:spPr>
          <a:xfrm>
            <a:off x="1267684" y="5401280"/>
            <a:ext cx="2428998" cy="523220"/>
          </a:xfrm>
          <a:prstGeom prst="rect">
            <a:avLst/>
          </a:prstGeom>
          <a:noFill/>
        </p:spPr>
        <p:txBody>
          <a:bodyPr wrap="none" rtlCol="0">
            <a:spAutoFit/>
          </a:bodyPr>
          <a:lstStyle/>
          <a:p>
            <a:r>
              <a:rPr lang="en-US" sz="2800" smtClean="0"/>
              <a:t>Clipboard-2000</a:t>
            </a:r>
            <a:endParaRPr lang="en-US" sz="2800"/>
          </a:p>
        </p:txBody>
      </p:sp>
    </p:spTree>
    <p:extLst>
      <p:ext uri="{BB962C8B-B14F-4D97-AF65-F5344CB8AC3E}">
        <p14:creationId xmlns:p14="http://schemas.microsoft.com/office/powerpoint/2010/main" val="343219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okCoverPreviewFrontAim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814" y="384312"/>
            <a:ext cx="4208329" cy="6166662"/>
          </a:xfrm>
          <a:prstGeom prst="rect">
            <a:avLst/>
          </a:prstGeom>
        </p:spPr>
      </p:pic>
      <p:sp>
        <p:nvSpPr>
          <p:cNvPr id="2" name="TextBox 1"/>
          <p:cNvSpPr txBox="1"/>
          <p:nvPr/>
        </p:nvSpPr>
        <p:spPr>
          <a:xfrm>
            <a:off x="5974686" y="1207534"/>
            <a:ext cx="5983626" cy="1754326"/>
          </a:xfrm>
          <a:prstGeom prst="rect">
            <a:avLst/>
          </a:prstGeom>
          <a:noFill/>
        </p:spPr>
        <p:txBody>
          <a:bodyPr wrap="none" rtlCol="0">
            <a:spAutoFit/>
          </a:bodyPr>
          <a:lstStyle/>
          <a:p>
            <a:r>
              <a:rPr lang="en-US" sz="3600" dirty="0" smtClean="0"/>
              <a:t>2002 - present</a:t>
            </a:r>
          </a:p>
          <a:p>
            <a:r>
              <a:rPr lang="en-US" sz="3600" dirty="0" err="1" smtClean="0"/>
              <a:t>www.sakaiproject.org</a:t>
            </a:r>
            <a:endParaRPr lang="en-US" sz="3600" dirty="0" smtClean="0"/>
          </a:p>
          <a:p>
            <a:r>
              <a:rPr lang="en-US" sz="3600" dirty="0" err="1" smtClean="0"/>
              <a:t>www.dr-chuck.com</a:t>
            </a:r>
            <a:r>
              <a:rPr lang="en-US" sz="3600" dirty="0" smtClean="0"/>
              <a:t>/</a:t>
            </a:r>
            <a:r>
              <a:rPr lang="en-US" sz="3600" dirty="0" err="1" smtClean="0"/>
              <a:t>sakai</a:t>
            </a:r>
            <a:r>
              <a:rPr lang="en-US" sz="3600" dirty="0" smtClean="0"/>
              <a:t>-book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945" y="3306416"/>
            <a:ext cx="2624702" cy="2703443"/>
          </a:xfrm>
          <a:prstGeom prst="rect">
            <a:avLst/>
          </a:prstGeom>
        </p:spPr>
      </p:pic>
    </p:spTree>
    <p:extLst>
      <p:ext uri="{BB962C8B-B14F-4D97-AF65-F5344CB8AC3E}">
        <p14:creationId xmlns:p14="http://schemas.microsoft.com/office/powerpoint/2010/main" val="298432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05356" y="1121150"/>
            <a:ext cx="3964740" cy="1754326"/>
          </a:xfrm>
          <a:prstGeom prst="rect">
            <a:avLst/>
          </a:prstGeom>
          <a:noFill/>
        </p:spPr>
        <p:txBody>
          <a:bodyPr wrap="none" rtlCol="0">
            <a:spAutoFit/>
          </a:bodyPr>
          <a:lstStyle/>
          <a:p>
            <a:r>
              <a:rPr lang="en-US" sz="3600" dirty="0" smtClean="0"/>
              <a:t>IMS Learning Tools </a:t>
            </a:r>
          </a:p>
          <a:p>
            <a:r>
              <a:rPr lang="en-US" sz="3600" dirty="0" smtClean="0"/>
              <a:t>Interoperability (LTI)</a:t>
            </a:r>
          </a:p>
          <a:p>
            <a:r>
              <a:rPr lang="en-US" sz="3600" dirty="0" smtClean="0"/>
              <a:t>2008-2013</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117" y="851441"/>
            <a:ext cx="4032078" cy="537610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1245" y="3334548"/>
            <a:ext cx="3540166" cy="2767313"/>
          </a:xfrm>
          <a:prstGeom prst="rect">
            <a:avLst/>
          </a:prstGeom>
        </p:spPr>
      </p:pic>
    </p:spTree>
    <p:extLst>
      <p:ext uri="{BB962C8B-B14F-4D97-AF65-F5344CB8AC3E}">
        <p14:creationId xmlns:p14="http://schemas.microsoft.com/office/powerpoint/2010/main" val="14384426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xmlns="" id="{DCD67800-37AC-4E14-89B0-F79DCB3FB8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Shape 451"/>
          <p:cNvPicPr preferRelativeResize="0"/>
          <p:nvPr/>
        </p:nvPicPr>
        <p:blipFill>
          <a:blip r:embed="rId2"/>
          <a:stretch>
            <a:fillRect/>
          </a:stretch>
        </p:blipFill>
        <p:spPr>
          <a:xfrm>
            <a:off x="4310676" y="1136383"/>
            <a:ext cx="3537345" cy="4579087"/>
          </a:xfrm>
          <a:prstGeom prst="rect">
            <a:avLst/>
          </a:prstGeom>
          <a:no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35" y="1123527"/>
            <a:ext cx="3177312" cy="4604800"/>
          </a:xfrm>
          <a:prstGeom prst="rect">
            <a:avLst/>
          </a:prstGeom>
        </p:spPr>
      </p:pic>
      <p:pic>
        <p:nvPicPr>
          <p:cNvPr id="5" name="Shape 450"/>
          <p:cNvPicPr preferRelativeResize="0"/>
          <p:nvPr/>
        </p:nvPicPr>
        <p:blipFill>
          <a:blip r:embed="rId4"/>
          <a:stretch>
            <a:fillRect/>
          </a:stretch>
        </p:blipFill>
        <p:spPr>
          <a:xfrm>
            <a:off x="8286192" y="1123528"/>
            <a:ext cx="3269407" cy="4604800"/>
          </a:xfrm>
          <a:prstGeom prst="rect">
            <a:avLst/>
          </a:prstGeom>
          <a:noFill/>
        </p:spPr>
      </p:pic>
      <p:cxnSp>
        <p:nvCxnSpPr>
          <p:cNvPr id="13" name="Straight Connector 12">
            <a:extLst>
              <a:ext uri="{FF2B5EF4-FFF2-40B4-BE49-F238E27FC236}">
                <a16:creationId xmlns:a16="http://schemas.microsoft.com/office/drawing/2014/main" xmlns="" id="{20F1788F-A5AE-4188-8274-F7F2E3833EC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219037" y="6116594"/>
            <a:ext cx="1545359" cy="369332"/>
          </a:xfrm>
          <a:prstGeom prst="rect">
            <a:avLst/>
          </a:prstGeom>
          <a:noFill/>
        </p:spPr>
        <p:txBody>
          <a:bodyPr wrap="none" rtlCol="0">
            <a:spAutoFit/>
          </a:bodyPr>
          <a:lstStyle/>
          <a:p>
            <a:r>
              <a:rPr lang="en-US" smtClean="0"/>
              <a:t>2008 - present</a:t>
            </a:r>
            <a:endParaRPr lang="en-US"/>
          </a:p>
        </p:txBody>
      </p:sp>
    </p:spTree>
    <p:extLst>
      <p:ext uri="{BB962C8B-B14F-4D97-AF65-F5344CB8AC3E}">
        <p14:creationId xmlns:p14="http://schemas.microsoft.com/office/powerpoint/2010/main" val="3922461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0"/>
            <a:ext cx="10915183" cy="6858000"/>
          </a:xfrm>
          <a:prstGeom prst="rect">
            <a:avLst/>
          </a:prstGeom>
        </p:spPr>
      </p:pic>
    </p:spTree>
    <p:extLst>
      <p:ext uri="{BB962C8B-B14F-4D97-AF65-F5344CB8AC3E}">
        <p14:creationId xmlns:p14="http://schemas.microsoft.com/office/powerpoint/2010/main" val="1321318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6826" y="1405807"/>
            <a:ext cx="11408229" cy="3785652"/>
          </a:xfrm>
          <a:prstGeom prst="rect">
            <a:avLst/>
          </a:prstGeom>
          <a:noFill/>
        </p:spPr>
        <p:txBody>
          <a:bodyPr wrap="square" rtlCol="0">
            <a:spAutoFit/>
          </a:bodyPr>
          <a:lstStyle/>
          <a:p>
            <a:pPr algn="ctr"/>
            <a:r>
              <a:rPr lang="en-US" sz="4000" dirty="0" smtClean="0"/>
              <a:t>TL;DR;</a:t>
            </a:r>
          </a:p>
          <a:p>
            <a:pPr algn="ctr"/>
            <a:endParaRPr lang="en-US" sz="4000" dirty="0"/>
          </a:p>
          <a:p>
            <a:pPr algn="ctr"/>
            <a:r>
              <a:rPr lang="en-US" sz="4000" dirty="0" smtClean="0"/>
              <a:t>I am obsessed with advancing Educational Technology and using that technology to teach programming to everyone regardless of background or barriers.  Also Open Source and Open Educational Resources.</a:t>
            </a:r>
            <a:endParaRPr lang="en-US" sz="4000" dirty="0"/>
          </a:p>
        </p:txBody>
      </p:sp>
    </p:spTree>
    <p:extLst>
      <p:ext uri="{BB962C8B-B14F-4D97-AF65-F5344CB8AC3E}">
        <p14:creationId xmlns:p14="http://schemas.microsoft.com/office/powerpoint/2010/main" val="21064463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0"/>
            <a:ext cx="10915183" cy="6858000"/>
          </a:xfrm>
          <a:prstGeom prst="rect">
            <a:avLst/>
          </a:prstGeom>
        </p:spPr>
      </p:pic>
    </p:spTree>
    <p:extLst>
      <p:ext uri="{BB962C8B-B14F-4D97-AF65-F5344CB8AC3E}">
        <p14:creationId xmlns:p14="http://schemas.microsoft.com/office/powerpoint/2010/main" val="1733219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11" y="192109"/>
            <a:ext cx="11591620" cy="6282831"/>
          </a:xfrm>
          <a:prstGeom prst="rect">
            <a:avLst/>
          </a:prstGeom>
        </p:spPr>
      </p:pic>
      <p:sp>
        <p:nvSpPr>
          <p:cNvPr id="5" name="TextBox 4"/>
          <p:cNvSpPr txBox="1"/>
          <p:nvPr/>
        </p:nvSpPr>
        <p:spPr>
          <a:xfrm>
            <a:off x="8650206" y="1486614"/>
            <a:ext cx="1542153" cy="369332"/>
          </a:xfrm>
          <a:prstGeom prst="rect">
            <a:avLst/>
          </a:prstGeom>
          <a:noFill/>
        </p:spPr>
        <p:txBody>
          <a:bodyPr wrap="none" rtlCol="0">
            <a:spAutoFit/>
          </a:bodyPr>
          <a:lstStyle/>
          <a:p>
            <a:r>
              <a:rPr lang="en-US" smtClean="0">
                <a:solidFill>
                  <a:schemeClr val="bg1"/>
                </a:solidFill>
              </a:rPr>
              <a:t>2013 - Present</a:t>
            </a:r>
            <a:endParaRPr lang="en-US">
              <a:solidFill>
                <a:schemeClr val="bg1"/>
              </a:solidFill>
            </a:endParaRPr>
          </a:p>
        </p:txBody>
      </p:sp>
    </p:spTree>
    <p:extLst>
      <p:ext uri="{BB962C8B-B14F-4D97-AF65-F5344CB8AC3E}">
        <p14:creationId xmlns:p14="http://schemas.microsoft.com/office/powerpoint/2010/main" val="6017752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85" y="386861"/>
            <a:ext cx="11732976" cy="5793233"/>
          </a:xfrm>
          <a:prstGeom prst="rect">
            <a:avLst/>
          </a:prstGeom>
        </p:spPr>
      </p:pic>
      <p:sp>
        <p:nvSpPr>
          <p:cNvPr id="5" name="TextBox 4"/>
          <p:cNvSpPr txBox="1"/>
          <p:nvPr/>
        </p:nvSpPr>
        <p:spPr>
          <a:xfrm>
            <a:off x="8320375" y="1247082"/>
            <a:ext cx="1641924" cy="369332"/>
          </a:xfrm>
          <a:prstGeom prst="rect">
            <a:avLst/>
          </a:prstGeom>
          <a:solidFill>
            <a:schemeClr val="bg1"/>
          </a:solidFill>
        </p:spPr>
        <p:txBody>
          <a:bodyPr wrap="none" rtlCol="0">
            <a:spAutoFit/>
          </a:bodyPr>
          <a:lstStyle/>
          <a:p>
            <a:r>
              <a:rPr lang="en-US" smtClean="0"/>
              <a:t>www.py4e.com</a:t>
            </a:r>
            <a:endParaRPr lang="en-US"/>
          </a:p>
        </p:txBody>
      </p:sp>
    </p:spTree>
    <p:extLst>
      <p:ext uri="{BB962C8B-B14F-4D97-AF65-F5344CB8AC3E}">
        <p14:creationId xmlns:p14="http://schemas.microsoft.com/office/powerpoint/2010/main" val="9799337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5" y="399576"/>
            <a:ext cx="11224846" cy="6111483"/>
          </a:xfrm>
          <a:prstGeom prst="rect">
            <a:avLst/>
          </a:prstGeom>
        </p:spPr>
      </p:pic>
      <p:sp>
        <p:nvSpPr>
          <p:cNvPr id="5" name="TextBox 4"/>
          <p:cNvSpPr txBox="1"/>
          <p:nvPr/>
        </p:nvSpPr>
        <p:spPr>
          <a:xfrm>
            <a:off x="9056552" y="977610"/>
            <a:ext cx="2514727" cy="523220"/>
          </a:xfrm>
          <a:prstGeom prst="rect">
            <a:avLst/>
          </a:prstGeom>
          <a:solidFill>
            <a:schemeClr val="accent1"/>
          </a:solidFill>
        </p:spPr>
        <p:txBody>
          <a:bodyPr wrap="none" rtlCol="0">
            <a:spAutoFit/>
          </a:bodyPr>
          <a:lstStyle/>
          <a:p>
            <a:r>
              <a:rPr lang="en-US" sz="2800" dirty="0" smtClean="0">
                <a:solidFill>
                  <a:schemeClr val="bg1"/>
                </a:solidFill>
              </a:rPr>
              <a:t>www.wa4e.com</a:t>
            </a:r>
            <a:endParaRPr lang="en-US" sz="2800" dirty="0">
              <a:solidFill>
                <a:schemeClr val="bg1"/>
              </a:solidFill>
            </a:endParaRPr>
          </a:p>
        </p:txBody>
      </p:sp>
    </p:spTree>
    <p:extLst>
      <p:ext uri="{BB962C8B-B14F-4D97-AF65-F5344CB8AC3E}">
        <p14:creationId xmlns:p14="http://schemas.microsoft.com/office/powerpoint/2010/main" val="1018171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77" y="580292"/>
            <a:ext cx="11000786" cy="5358954"/>
          </a:xfrm>
          <a:prstGeom prst="rect">
            <a:avLst/>
          </a:prstGeom>
        </p:spPr>
      </p:pic>
      <p:sp>
        <p:nvSpPr>
          <p:cNvPr id="5" name="TextBox 4"/>
          <p:cNvSpPr txBox="1"/>
          <p:nvPr/>
        </p:nvSpPr>
        <p:spPr>
          <a:xfrm>
            <a:off x="9160634" y="2420974"/>
            <a:ext cx="2514727" cy="523220"/>
          </a:xfrm>
          <a:prstGeom prst="rect">
            <a:avLst/>
          </a:prstGeom>
          <a:solidFill>
            <a:schemeClr val="accent1"/>
          </a:solidFill>
        </p:spPr>
        <p:txBody>
          <a:bodyPr wrap="none" rtlCol="0">
            <a:spAutoFit/>
          </a:bodyPr>
          <a:lstStyle/>
          <a:p>
            <a:r>
              <a:rPr lang="en-US" sz="2800" smtClean="0">
                <a:solidFill>
                  <a:schemeClr val="bg1"/>
                </a:solidFill>
              </a:rPr>
              <a:t>www.wa4e.com</a:t>
            </a:r>
            <a:endParaRPr lang="en-US" sz="2800">
              <a:solidFill>
                <a:schemeClr val="bg1"/>
              </a:solidFill>
            </a:endParaRPr>
          </a:p>
        </p:txBody>
      </p:sp>
    </p:spTree>
    <p:extLst>
      <p:ext uri="{BB962C8B-B14F-4D97-AF65-F5344CB8AC3E}">
        <p14:creationId xmlns:p14="http://schemas.microsoft.com/office/powerpoint/2010/main" val="6610917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2000" cy="6821265"/>
          </a:xfrm>
          <a:prstGeom prst="rect">
            <a:avLst/>
          </a:prstGeom>
        </p:spPr>
      </p:pic>
      <p:sp>
        <p:nvSpPr>
          <p:cNvPr id="5" name="TextBox 4"/>
          <p:cNvSpPr txBox="1"/>
          <p:nvPr/>
        </p:nvSpPr>
        <p:spPr>
          <a:xfrm>
            <a:off x="8774723" y="826477"/>
            <a:ext cx="3099118" cy="646331"/>
          </a:xfrm>
          <a:prstGeom prst="rect">
            <a:avLst/>
          </a:prstGeom>
          <a:noFill/>
        </p:spPr>
        <p:txBody>
          <a:bodyPr wrap="none" rtlCol="0">
            <a:spAutoFit/>
          </a:bodyPr>
          <a:lstStyle/>
          <a:p>
            <a:r>
              <a:rPr lang="en-US" sz="3600" smtClean="0"/>
              <a:t>www.py4e.com</a:t>
            </a:r>
            <a:endParaRPr lang="en-US" sz="3600"/>
          </a:p>
        </p:txBody>
      </p:sp>
    </p:spTree>
    <p:extLst>
      <p:ext uri="{BB962C8B-B14F-4D97-AF65-F5344CB8AC3E}">
        <p14:creationId xmlns:p14="http://schemas.microsoft.com/office/powerpoint/2010/main" val="527279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0"/>
            <a:ext cx="12010711" cy="6858000"/>
          </a:xfrm>
          <a:prstGeom prst="rect">
            <a:avLst/>
          </a:prstGeom>
        </p:spPr>
      </p:pic>
      <p:sp>
        <p:nvSpPr>
          <p:cNvPr id="5" name="TextBox 4"/>
          <p:cNvSpPr txBox="1"/>
          <p:nvPr/>
        </p:nvSpPr>
        <p:spPr>
          <a:xfrm>
            <a:off x="8299939" y="4994031"/>
            <a:ext cx="3099118" cy="646331"/>
          </a:xfrm>
          <a:prstGeom prst="rect">
            <a:avLst/>
          </a:prstGeom>
          <a:noFill/>
        </p:spPr>
        <p:txBody>
          <a:bodyPr wrap="none" rtlCol="0">
            <a:spAutoFit/>
          </a:bodyPr>
          <a:lstStyle/>
          <a:p>
            <a:r>
              <a:rPr lang="en-US" sz="3600" smtClean="0"/>
              <a:t>www.py4e.com</a:t>
            </a:r>
            <a:endParaRPr lang="en-US" sz="3600"/>
          </a:p>
        </p:txBody>
      </p:sp>
    </p:spTree>
    <p:extLst>
      <p:ext uri="{BB962C8B-B14F-4D97-AF65-F5344CB8AC3E}">
        <p14:creationId xmlns:p14="http://schemas.microsoft.com/office/powerpoint/2010/main" val="18907024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191" y="1328671"/>
            <a:ext cx="3083685" cy="4128570"/>
          </a:xfrm>
          <a:prstGeom prst="rect">
            <a:avLst/>
          </a:prstGeom>
        </p:spPr>
      </p:pic>
      <p:sp>
        <p:nvSpPr>
          <p:cNvPr id="2" name="TextBox 1"/>
          <p:cNvSpPr txBox="1"/>
          <p:nvPr/>
        </p:nvSpPr>
        <p:spPr>
          <a:xfrm>
            <a:off x="4853352" y="1209504"/>
            <a:ext cx="6512010" cy="2308324"/>
          </a:xfrm>
          <a:prstGeom prst="rect">
            <a:avLst/>
          </a:prstGeom>
          <a:noFill/>
        </p:spPr>
        <p:txBody>
          <a:bodyPr wrap="square" rtlCol="0">
            <a:spAutoFit/>
          </a:bodyPr>
          <a:lstStyle/>
          <a:p>
            <a:r>
              <a:rPr lang="en-US" sz="3600" dirty="0" smtClean="0"/>
              <a:t>November 2013, I spent two days at Coursera in Mountain View and help them code Learning Tools Interoperability into the product.</a:t>
            </a:r>
            <a:endParaRPr lang="en-US" sz="3600" dirty="0"/>
          </a:p>
        </p:txBody>
      </p:sp>
      <p:sp>
        <p:nvSpPr>
          <p:cNvPr id="5" name="TextBox 4"/>
          <p:cNvSpPr txBox="1"/>
          <p:nvPr/>
        </p:nvSpPr>
        <p:spPr>
          <a:xfrm>
            <a:off x="4853352" y="4256912"/>
            <a:ext cx="6512010" cy="1200329"/>
          </a:xfrm>
          <a:prstGeom prst="rect">
            <a:avLst/>
          </a:prstGeom>
          <a:noFill/>
        </p:spPr>
        <p:txBody>
          <a:bodyPr wrap="square" rtlCol="0">
            <a:spAutoFit/>
          </a:bodyPr>
          <a:lstStyle/>
          <a:p>
            <a:r>
              <a:rPr lang="en-US" sz="3600" dirty="0" smtClean="0"/>
              <a:t>That same night, in Redwood City, I added Coursera to my Tattoo.</a:t>
            </a:r>
            <a:endParaRPr lang="en-US" sz="3600" dirty="0"/>
          </a:p>
        </p:txBody>
      </p:sp>
    </p:spTree>
    <p:extLst>
      <p:ext uri="{BB962C8B-B14F-4D97-AF65-F5344CB8AC3E}">
        <p14:creationId xmlns:p14="http://schemas.microsoft.com/office/powerpoint/2010/main" val="116129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11556" y="5758934"/>
            <a:ext cx="7410234" cy="523220"/>
          </a:xfrm>
          <a:prstGeom prst="rect">
            <a:avLst/>
          </a:prstGeom>
        </p:spPr>
        <p:txBody>
          <a:bodyPr wrap="none">
            <a:spAutoFit/>
          </a:bodyPr>
          <a:lstStyle/>
          <a:p>
            <a:r>
              <a:rPr lang="en-US" sz="2800"/>
              <a:t>https://</a:t>
            </a:r>
            <a:r>
              <a:rPr lang="en-US" sz="2800" dirty="0" err="1"/>
              <a:t>www.youtube.com</a:t>
            </a:r>
            <a:r>
              <a:rPr lang="en-US" sz="2800" dirty="0"/>
              <a:t>/</a:t>
            </a:r>
            <a:r>
              <a:rPr lang="en-US" sz="2800" dirty="0" err="1"/>
              <a:t>watch?v</a:t>
            </a:r>
            <a:r>
              <a:rPr lang="en-US" sz="2800" dirty="0"/>
              <a:t>=slscHD40r78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56" y="824941"/>
            <a:ext cx="7577992" cy="4327351"/>
          </a:xfrm>
          <a:prstGeom prst="rect">
            <a:avLst/>
          </a:prstGeom>
        </p:spPr>
      </p:pic>
      <p:sp>
        <p:nvSpPr>
          <p:cNvPr id="6" name="TextBox 5"/>
          <p:cNvSpPr txBox="1"/>
          <p:nvPr/>
        </p:nvSpPr>
        <p:spPr>
          <a:xfrm>
            <a:off x="8880232" y="1652953"/>
            <a:ext cx="2655276" cy="3046988"/>
          </a:xfrm>
          <a:prstGeom prst="rect">
            <a:avLst/>
          </a:prstGeom>
          <a:noFill/>
        </p:spPr>
        <p:txBody>
          <a:bodyPr wrap="square" rtlCol="0">
            <a:spAutoFit/>
          </a:bodyPr>
          <a:lstStyle/>
          <a:p>
            <a:r>
              <a:rPr lang="en-US" sz="3200" dirty="0" smtClean="0"/>
              <a:t>I fly back to Michigan the next day and give a </a:t>
            </a:r>
            <a:r>
              <a:rPr lang="en-US" sz="3200" dirty="0" err="1" smtClean="0"/>
              <a:t>TEDx</a:t>
            </a:r>
            <a:r>
              <a:rPr lang="en-US" sz="3200" dirty="0" smtClean="0"/>
              <a:t> talk in Kalamazoo.</a:t>
            </a:r>
            <a:endParaRPr lang="en-US" sz="3200" dirty="0"/>
          </a:p>
        </p:txBody>
      </p:sp>
    </p:spTree>
    <p:extLst>
      <p:ext uri="{BB962C8B-B14F-4D97-AF65-F5344CB8AC3E}">
        <p14:creationId xmlns:p14="http://schemas.microsoft.com/office/powerpoint/2010/main" val="468229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Coursera Courses So Far</a:t>
            </a:r>
            <a:r>
              <a:rPr lang="is-IS" dirty="0" smtClean="0"/>
              <a:t>…</a:t>
            </a:r>
            <a:endParaRPr lang="en-US" dirty="0"/>
          </a:p>
        </p:txBody>
      </p:sp>
      <p:sp>
        <p:nvSpPr>
          <p:cNvPr id="3" name="Content Placeholder 2"/>
          <p:cNvSpPr>
            <a:spLocks noGrp="1"/>
          </p:cNvSpPr>
          <p:nvPr>
            <p:ph idx="1"/>
          </p:nvPr>
        </p:nvSpPr>
        <p:spPr/>
        <p:txBody>
          <a:bodyPr/>
          <a:lstStyle/>
          <a:p>
            <a:r>
              <a:rPr lang="en-US" dirty="0" smtClean="0"/>
              <a:t>Specializations</a:t>
            </a:r>
          </a:p>
          <a:p>
            <a:pPr lvl="1"/>
            <a:r>
              <a:rPr lang="en-US" dirty="0" smtClean="0"/>
              <a:t>Python for Everybody (2015)</a:t>
            </a:r>
          </a:p>
          <a:p>
            <a:pPr lvl="1"/>
            <a:r>
              <a:rPr lang="en-US" dirty="0" smtClean="0"/>
              <a:t>Web Applications for Everybody (SQL / PHP / JavaScript) (2017)</a:t>
            </a:r>
          </a:p>
          <a:p>
            <a:r>
              <a:rPr lang="en-US" dirty="0" smtClean="0"/>
              <a:t>Courses</a:t>
            </a:r>
          </a:p>
          <a:p>
            <a:pPr lvl="1"/>
            <a:r>
              <a:rPr lang="en-US" dirty="0" smtClean="0"/>
              <a:t>Internet History, Technology, and Security (2012)</a:t>
            </a:r>
          </a:p>
          <a:p>
            <a:pPr lvl="1"/>
            <a:r>
              <a:rPr lang="en-US" dirty="0" smtClean="0"/>
              <a:t>Python (5)</a:t>
            </a:r>
          </a:p>
          <a:p>
            <a:pPr lvl="1"/>
            <a:r>
              <a:rPr lang="en-US" dirty="0" smtClean="0"/>
              <a:t>Web Applications (4)</a:t>
            </a:r>
          </a:p>
          <a:p>
            <a:r>
              <a:rPr lang="en-US" dirty="0" err="1" smtClean="0"/>
              <a:t>Teachout</a:t>
            </a:r>
            <a:r>
              <a:rPr lang="en-US" dirty="0" smtClean="0"/>
              <a:t> (</a:t>
            </a:r>
            <a:r>
              <a:rPr lang="en-US" dirty="0" err="1" smtClean="0"/>
              <a:t>www.teachout.org</a:t>
            </a:r>
            <a:r>
              <a:rPr lang="en-US" dirty="0" smtClean="0"/>
              <a:t>)</a:t>
            </a:r>
          </a:p>
          <a:p>
            <a:pPr lvl="1"/>
            <a:r>
              <a:rPr lang="en-US" dirty="0" smtClean="0"/>
              <a:t>Internet and You with Doug van </a:t>
            </a:r>
            <a:r>
              <a:rPr lang="en-US" dirty="0" err="1" smtClean="0"/>
              <a:t>Houweling</a:t>
            </a:r>
            <a:r>
              <a:rPr lang="en-US" dirty="0" smtClean="0"/>
              <a:t> (2017)</a:t>
            </a:r>
            <a:endParaRPr lang="en-US" dirty="0"/>
          </a:p>
        </p:txBody>
      </p:sp>
    </p:spTree>
    <p:extLst>
      <p:ext uri="{BB962C8B-B14F-4D97-AF65-F5344CB8AC3E}">
        <p14:creationId xmlns:p14="http://schemas.microsoft.com/office/powerpoint/2010/main" val="72678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9F529C3-C941-49FD-8C67-82F134F64B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20586029-32A0-47E5-9AEC-AE3ABA6B94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3817" y="1339858"/>
            <a:ext cx="5294715" cy="414311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432514"/>
            <a:ext cx="5294716" cy="3957800"/>
          </a:xfrm>
          <a:prstGeom prst="rect">
            <a:avLst/>
          </a:prstGeom>
        </p:spPr>
      </p:pic>
      <p:cxnSp>
        <p:nvCxnSpPr>
          <p:cNvPr id="15" name="Straight Connector 14">
            <a:extLst>
              <a:ext uri="{FF2B5EF4-FFF2-40B4-BE49-F238E27FC236}">
                <a16:creationId xmlns:a16="http://schemas.microsoft.com/office/drawing/2014/main" xmlns="" id="{8C730EAB-A532-4295-A302-FB4B90DB9F5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5751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Not just Technology</a:t>
            </a:r>
            <a:r>
              <a:rPr lang="is-IS" dirty="0" smtClean="0"/>
              <a: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98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5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4" y="643467"/>
            <a:ext cx="10611552" cy="5571066"/>
          </a:xfrm>
          <a:prstGeom prst="rect">
            <a:avLst/>
          </a:prstGeom>
        </p:spPr>
      </p:pic>
      <p:sp>
        <p:nvSpPr>
          <p:cNvPr id="2" name="TextBox 1"/>
          <p:cNvSpPr txBox="1"/>
          <p:nvPr/>
        </p:nvSpPr>
        <p:spPr>
          <a:xfrm>
            <a:off x="4077110" y="6385706"/>
            <a:ext cx="4934812"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=T5N7yxKFn9g</a:t>
            </a:r>
          </a:p>
        </p:txBody>
      </p:sp>
    </p:spTree>
    <p:extLst>
      <p:ext uri="{BB962C8B-B14F-4D97-AF65-F5344CB8AC3E}">
        <p14:creationId xmlns:p14="http://schemas.microsoft.com/office/powerpoint/2010/main" val="17862708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A2509F26-B5DC-4BA7-B476-4CB044237A2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 name="Rectangle 10">
            <a:extLst>
              <a:ext uri="{FF2B5EF4-FFF2-40B4-BE49-F238E27FC236}">
                <a16:creationId xmlns="" xmlns:a16="http://schemas.microsoft.com/office/drawing/2014/main" id="{DB103EB1-B135-4526-B883-33228FC27F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02" r="1" b="7045"/>
          <a:stretch/>
        </p:blipFill>
        <p:spPr>
          <a:xfrm rot="21480000">
            <a:off x="1137837" y="1003258"/>
            <a:ext cx="9916327" cy="4764396"/>
          </a:xfrm>
          <a:prstGeom prst="rect">
            <a:avLst/>
          </a:prstGeom>
        </p:spPr>
      </p:pic>
      <p:sp>
        <p:nvSpPr>
          <p:cNvPr id="2" name="Rectangle 1"/>
          <p:cNvSpPr/>
          <p:nvPr/>
        </p:nvSpPr>
        <p:spPr>
          <a:xfrm>
            <a:off x="6825360" y="6231737"/>
            <a:ext cx="500451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=SfQYA0JQWkA</a:t>
            </a:r>
          </a:p>
        </p:txBody>
      </p:sp>
    </p:spTree>
    <p:extLst>
      <p:ext uri="{BB962C8B-B14F-4D97-AF65-F5344CB8AC3E}">
        <p14:creationId xmlns:p14="http://schemas.microsoft.com/office/powerpoint/2010/main" val="2516445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81" y="479528"/>
            <a:ext cx="3936316" cy="262685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8577"/>
          <a:stretch/>
        </p:blipFill>
        <p:spPr>
          <a:xfrm>
            <a:off x="8079972" y="67126"/>
            <a:ext cx="4112028" cy="335291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94" y="3701099"/>
            <a:ext cx="5059924" cy="292150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409" y="4197376"/>
            <a:ext cx="4360197" cy="242522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1262" y="1743584"/>
            <a:ext cx="4923570" cy="2725591"/>
          </a:xfrm>
          <a:prstGeom prst="rect">
            <a:avLst/>
          </a:prstGeom>
        </p:spPr>
      </p:pic>
    </p:spTree>
    <p:extLst>
      <p:ext uri="{BB962C8B-B14F-4D97-AF65-F5344CB8AC3E}">
        <p14:creationId xmlns:p14="http://schemas.microsoft.com/office/powerpoint/2010/main" val="11187102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949289" y="656469"/>
            <a:ext cx="3269923" cy="2391618"/>
          </a:xfrm>
          <a:prstGeom prst="rect">
            <a:avLst/>
          </a:prstGeom>
        </p:spPr>
      </p:pic>
      <p:pic>
        <p:nvPicPr>
          <p:cNvPr id="11" name="Picture 10"/>
          <p:cNvPicPr>
            <a:picLocks noChangeAspect="1"/>
          </p:cNvPicPr>
          <p:nvPr/>
        </p:nvPicPr>
        <p:blipFill>
          <a:blip r:embed="rId4"/>
          <a:stretch>
            <a:fillRect/>
          </a:stretch>
        </p:blipFill>
        <p:spPr>
          <a:xfrm>
            <a:off x="4384208" y="656469"/>
            <a:ext cx="3719912" cy="1915176"/>
          </a:xfrm>
          <a:prstGeom prst="rect">
            <a:avLst/>
          </a:prstGeom>
        </p:spPr>
      </p:pic>
      <p:pic>
        <p:nvPicPr>
          <p:cNvPr id="12" name="Picture 11"/>
          <p:cNvPicPr>
            <a:picLocks noChangeAspect="1"/>
          </p:cNvPicPr>
          <p:nvPr/>
        </p:nvPicPr>
        <p:blipFill>
          <a:blip r:embed="rId5"/>
          <a:stretch>
            <a:fillRect/>
          </a:stretch>
        </p:blipFill>
        <p:spPr>
          <a:xfrm>
            <a:off x="8148896" y="690848"/>
            <a:ext cx="2880153" cy="2106245"/>
          </a:xfrm>
          <a:prstGeom prst="rect">
            <a:avLst/>
          </a:prstGeom>
        </p:spPr>
      </p:pic>
      <p:pic>
        <p:nvPicPr>
          <p:cNvPr id="13" name="Picture 12"/>
          <p:cNvPicPr>
            <a:picLocks noChangeAspect="1"/>
          </p:cNvPicPr>
          <p:nvPr/>
        </p:nvPicPr>
        <p:blipFill>
          <a:blip r:embed="rId6"/>
          <a:stretch>
            <a:fillRect/>
          </a:stretch>
        </p:blipFill>
        <p:spPr>
          <a:xfrm>
            <a:off x="6733460" y="3566003"/>
            <a:ext cx="4559258" cy="2964387"/>
          </a:xfrm>
          <a:prstGeom prst="rect">
            <a:avLst/>
          </a:prstGeom>
        </p:spPr>
      </p:pic>
      <p:sp>
        <p:nvSpPr>
          <p:cNvPr id="14" name="TextBox 13"/>
          <p:cNvSpPr txBox="1"/>
          <p:nvPr/>
        </p:nvSpPr>
        <p:spPr>
          <a:xfrm>
            <a:off x="1142539" y="3506485"/>
            <a:ext cx="4739887" cy="2677656"/>
          </a:xfrm>
          <a:prstGeom prst="rect">
            <a:avLst/>
          </a:prstGeom>
          <a:noFill/>
        </p:spPr>
        <p:txBody>
          <a:bodyPr wrap="square" rtlCol="0">
            <a:spAutoFit/>
          </a:bodyPr>
          <a:lstStyle/>
          <a:p>
            <a:r>
              <a:rPr lang="en-US" sz="2400" dirty="0"/>
              <a:t>New York, Los Angeles, Ann Arbor, Chicago, Washington DC, Memphis, Seattle, Seoul, Barcelona,  London, Mexico City,  Amsterdam, Manila Melbourne, Perth...</a:t>
            </a:r>
          </a:p>
          <a:p>
            <a:endParaRPr lang="en-US" sz="2400" dirty="0"/>
          </a:p>
          <a:p>
            <a:r>
              <a:rPr lang="en-US" sz="2400" dirty="0"/>
              <a:t>http://office-</a:t>
            </a:r>
            <a:r>
              <a:rPr lang="en-US" sz="2400" dirty="0" err="1"/>
              <a:t>hours.dr</a:t>
            </a:r>
            <a:r>
              <a:rPr lang="en-US" sz="2400" dirty="0"/>
              <a:t>-</a:t>
            </a:r>
            <a:r>
              <a:rPr lang="en-US" sz="2400" dirty="0" err="1"/>
              <a:t>chuck.com</a:t>
            </a:r>
            <a:endParaRPr lang="en-US" sz="2400" dirty="0"/>
          </a:p>
        </p:txBody>
      </p:sp>
    </p:spTree>
    <p:extLst>
      <p:ext uri="{BB962C8B-B14F-4D97-AF65-F5344CB8AC3E}">
        <p14:creationId xmlns:p14="http://schemas.microsoft.com/office/powerpoint/2010/main" val="2753632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4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371" y="538902"/>
            <a:ext cx="6845341" cy="5839038"/>
          </a:xfrm>
          <a:prstGeom prst="rect">
            <a:avLst/>
          </a:prstGeom>
        </p:spPr>
      </p:pic>
    </p:spTree>
    <p:extLst>
      <p:ext uri="{BB962C8B-B14F-4D97-AF65-F5344CB8AC3E}">
        <p14:creationId xmlns:p14="http://schemas.microsoft.com/office/powerpoint/2010/main" val="36592536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7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369" y="643467"/>
            <a:ext cx="10561262" cy="5571066"/>
          </a:xfrm>
          <a:prstGeom prst="rect">
            <a:avLst/>
          </a:prstGeom>
        </p:spPr>
      </p:pic>
      <p:sp>
        <p:nvSpPr>
          <p:cNvPr id="2" name="TextBox 1"/>
          <p:cNvSpPr txBox="1"/>
          <p:nvPr/>
        </p:nvSpPr>
        <p:spPr>
          <a:xfrm>
            <a:off x="6726264" y="5501898"/>
            <a:ext cx="2606419" cy="369332"/>
          </a:xfrm>
          <a:prstGeom prst="rect">
            <a:avLst/>
          </a:prstGeom>
          <a:noFill/>
        </p:spPr>
        <p:txBody>
          <a:bodyPr wrap="none" rtlCol="0">
            <a:spAutoFit/>
          </a:bodyPr>
          <a:lstStyle/>
          <a:p>
            <a:r>
              <a:rPr lang="en-US" dirty="0" err="1" smtClean="0"/>
              <a:t>www.dr-chuck.com</a:t>
            </a:r>
            <a:r>
              <a:rPr lang="en-US" dirty="0" smtClean="0"/>
              <a:t>/office</a:t>
            </a:r>
            <a:endParaRPr lang="en-US" dirty="0"/>
          </a:p>
        </p:txBody>
      </p:sp>
    </p:spTree>
    <p:extLst>
      <p:ext uri="{BB962C8B-B14F-4D97-AF65-F5344CB8AC3E}">
        <p14:creationId xmlns:p14="http://schemas.microsoft.com/office/powerpoint/2010/main" val="19426040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B336162-B533-4EFE-8BB3-8EBB4A5E32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Roadmap</a:t>
            </a:r>
          </a:p>
        </p:txBody>
      </p:sp>
      <p:sp>
        <p:nvSpPr>
          <p:cNvPr id="3" name="Content Placeholder 2"/>
          <p:cNvSpPr>
            <a:spLocks noGrp="1"/>
          </p:cNvSpPr>
          <p:nvPr>
            <p:ph idx="1"/>
          </p:nvPr>
        </p:nvSpPr>
        <p:spPr>
          <a:xfrm>
            <a:off x="6049182" y="802638"/>
            <a:ext cx="5408696" cy="5252722"/>
          </a:xfrm>
        </p:spPr>
        <p:txBody>
          <a:bodyPr anchor="ctr">
            <a:normAutofit/>
          </a:bodyPr>
          <a:lstStyle/>
          <a:p>
            <a:endParaRPr lang="en-US" sz="2200" dirty="0"/>
          </a:p>
          <a:p>
            <a:r>
              <a:rPr lang="en-US" sz="2200" dirty="0" smtClean="0"/>
              <a:t>Research: Create </a:t>
            </a:r>
            <a:r>
              <a:rPr lang="en-US" sz="2200" dirty="0"/>
              <a:t>the first standards based application store for education</a:t>
            </a:r>
          </a:p>
          <a:p>
            <a:pPr lvl="1"/>
            <a:r>
              <a:rPr lang="en-US" sz="2200" dirty="0" err="1"/>
              <a:t>www.tsugi.org</a:t>
            </a:r>
            <a:endParaRPr lang="en-US" sz="2200" dirty="0"/>
          </a:p>
          <a:p>
            <a:pPr lvl="1"/>
            <a:r>
              <a:rPr lang="en-US" sz="2200" dirty="0" err="1"/>
              <a:t>www.tsugicloud.org</a:t>
            </a:r>
            <a:endParaRPr lang="en-US" sz="2200" dirty="0"/>
          </a:p>
          <a:p>
            <a:pPr lvl="1"/>
            <a:r>
              <a:rPr lang="en-US" sz="2200" dirty="0" err="1"/>
              <a:t>www.learnxp.com</a:t>
            </a:r>
            <a:endParaRPr lang="en-US" sz="2200" dirty="0"/>
          </a:p>
          <a:p>
            <a:endParaRPr lang="en-US" sz="2200" dirty="0"/>
          </a:p>
          <a:p>
            <a:r>
              <a:rPr lang="en-US" sz="2200" dirty="0" smtClean="0"/>
              <a:t>Teaching: Build </a:t>
            </a:r>
            <a:r>
              <a:rPr lang="en-US" sz="2200" dirty="0"/>
              <a:t>More Coursera Specializations (with 100% OER materials)</a:t>
            </a:r>
          </a:p>
          <a:p>
            <a:pPr lvl="1"/>
            <a:r>
              <a:rPr lang="en-US" sz="2200" dirty="0"/>
              <a:t>Django for Everybody</a:t>
            </a:r>
          </a:p>
          <a:p>
            <a:pPr lvl="1"/>
            <a:r>
              <a:rPr lang="en-US" sz="2200" dirty="0"/>
              <a:t>Computer Architecture for Everybody</a:t>
            </a:r>
          </a:p>
          <a:p>
            <a:pPr lvl="1"/>
            <a:r>
              <a:rPr lang="en-US" sz="2200" dirty="0"/>
              <a:t>C Programming for Everybody</a:t>
            </a:r>
          </a:p>
        </p:txBody>
      </p:sp>
    </p:spTree>
    <p:extLst>
      <p:ext uri="{BB962C8B-B14F-4D97-AF65-F5344CB8AC3E}">
        <p14:creationId xmlns:p14="http://schemas.microsoft.com/office/powerpoint/2010/main" val="25606440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Questions / URLs</a:t>
            </a:r>
            <a:r>
              <a:rPr lang="is-IS" dirty="0" smtClean="0">
                <a:solidFill>
                  <a:srgbClr val="C00000"/>
                </a:solidFill>
              </a:rPr>
              <a:t>…</a:t>
            </a:r>
            <a:endParaRPr lang="en-US" dirty="0">
              <a:solidFill>
                <a:srgbClr val="C00000"/>
              </a:solidFill>
            </a:endParaRPr>
          </a:p>
        </p:txBody>
      </p:sp>
      <p:sp>
        <p:nvSpPr>
          <p:cNvPr id="4" name="TextBox 3"/>
          <p:cNvSpPr txBox="1"/>
          <p:nvPr/>
        </p:nvSpPr>
        <p:spPr>
          <a:xfrm>
            <a:off x="5855677" y="4447140"/>
            <a:ext cx="5968237" cy="2062103"/>
          </a:xfrm>
          <a:prstGeom prst="rect">
            <a:avLst/>
          </a:prstGeom>
          <a:noFill/>
        </p:spPr>
        <p:txBody>
          <a:bodyPr wrap="none" rtlCol="0">
            <a:spAutoFit/>
          </a:bodyPr>
          <a:lstStyle/>
          <a:p>
            <a:r>
              <a:rPr lang="en-US" sz="3200" dirty="0" smtClean="0">
                <a:solidFill>
                  <a:schemeClr val="accent1"/>
                </a:solidFill>
              </a:rPr>
              <a:t>Free MOOCs / CC Materials</a:t>
            </a:r>
          </a:p>
          <a:p>
            <a:r>
              <a:rPr lang="en-US" sz="3200" dirty="0" smtClean="0"/>
              <a:t>www.wa4e.com</a:t>
            </a:r>
          </a:p>
          <a:p>
            <a:r>
              <a:rPr lang="en-US" sz="3200" dirty="0" smtClean="0"/>
              <a:t>www.py4e.com</a:t>
            </a:r>
          </a:p>
          <a:p>
            <a:r>
              <a:rPr lang="en-US" sz="3200" dirty="0" smtClean="0"/>
              <a:t>www.wd4e.com (Colleen van Lent)</a:t>
            </a:r>
          </a:p>
        </p:txBody>
      </p:sp>
      <p:sp>
        <p:nvSpPr>
          <p:cNvPr id="5" name="TextBox 4"/>
          <p:cNvSpPr txBox="1"/>
          <p:nvPr/>
        </p:nvSpPr>
        <p:spPr>
          <a:xfrm>
            <a:off x="7203830" y="823837"/>
            <a:ext cx="3508846" cy="2062103"/>
          </a:xfrm>
          <a:prstGeom prst="rect">
            <a:avLst/>
          </a:prstGeom>
          <a:noFill/>
        </p:spPr>
        <p:txBody>
          <a:bodyPr wrap="none" rtlCol="0">
            <a:spAutoFit/>
          </a:bodyPr>
          <a:lstStyle/>
          <a:p>
            <a:r>
              <a:rPr lang="en-US" sz="3200" dirty="0" err="1" smtClean="0">
                <a:solidFill>
                  <a:schemeClr val="accent1"/>
                </a:solidFill>
              </a:rPr>
              <a:t>EdTech</a:t>
            </a:r>
            <a:r>
              <a:rPr lang="en-US" sz="3200" dirty="0" smtClean="0">
                <a:solidFill>
                  <a:schemeClr val="accent1"/>
                </a:solidFill>
              </a:rPr>
              <a:t> Tools</a:t>
            </a:r>
          </a:p>
          <a:p>
            <a:r>
              <a:rPr lang="en-US" sz="3200" dirty="0" err="1" smtClean="0"/>
              <a:t>www.tsugi.org</a:t>
            </a:r>
            <a:endParaRPr lang="en-US" sz="3200" dirty="0" smtClean="0"/>
          </a:p>
          <a:p>
            <a:r>
              <a:rPr lang="en-US" sz="3200" dirty="0" err="1" smtClean="0"/>
              <a:t>www.tsugicloud.org</a:t>
            </a:r>
            <a:endParaRPr lang="en-US" sz="3200" dirty="0" smtClean="0"/>
          </a:p>
          <a:p>
            <a:r>
              <a:rPr lang="en-US" sz="3200" dirty="0" err="1" smtClean="0"/>
              <a:t>www.learnxp.com</a:t>
            </a:r>
            <a:endParaRPr lang="en-US" sz="3200" dirty="0" smtClean="0"/>
          </a:p>
        </p:txBody>
      </p:sp>
      <p:sp>
        <p:nvSpPr>
          <p:cNvPr id="6" name="TextBox 5"/>
          <p:cNvSpPr txBox="1"/>
          <p:nvPr/>
        </p:nvSpPr>
        <p:spPr>
          <a:xfrm>
            <a:off x="644769" y="2132900"/>
            <a:ext cx="6166303" cy="2062103"/>
          </a:xfrm>
          <a:prstGeom prst="rect">
            <a:avLst/>
          </a:prstGeom>
          <a:noFill/>
        </p:spPr>
        <p:txBody>
          <a:bodyPr wrap="none" rtlCol="0">
            <a:spAutoFit/>
          </a:bodyPr>
          <a:lstStyle/>
          <a:p>
            <a:r>
              <a:rPr lang="en-US" sz="3200" dirty="0" smtClean="0">
                <a:solidFill>
                  <a:schemeClr val="accent1"/>
                </a:solidFill>
              </a:rPr>
              <a:t>Coursera MOOCs</a:t>
            </a:r>
          </a:p>
          <a:p>
            <a:r>
              <a:rPr lang="en-US" sz="3200" dirty="0" smtClean="0"/>
              <a:t>Python for Everybody</a:t>
            </a:r>
          </a:p>
          <a:p>
            <a:r>
              <a:rPr lang="en-US" sz="3200" dirty="0" smtClean="0"/>
              <a:t>Web Design for Everybody (Colleen)</a:t>
            </a:r>
          </a:p>
          <a:p>
            <a:r>
              <a:rPr lang="en-US" sz="3200" dirty="0" smtClean="0"/>
              <a:t>Web Applications for Everybody</a:t>
            </a:r>
          </a:p>
        </p:txBody>
      </p:sp>
      <p:sp>
        <p:nvSpPr>
          <p:cNvPr id="7" name="Rectangle 6"/>
          <p:cNvSpPr/>
          <p:nvPr/>
        </p:nvSpPr>
        <p:spPr>
          <a:xfrm>
            <a:off x="838200" y="5478191"/>
            <a:ext cx="3323493" cy="584775"/>
          </a:xfrm>
          <a:prstGeom prst="rect">
            <a:avLst/>
          </a:prstGeom>
        </p:spPr>
        <p:txBody>
          <a:bodyPr wrap="square">
            <a:spAutoFit/>
          </a:bodyPr>
          <a:lstStyle/>
          <a:p>
            <a:r>
              <a:rPr lang="en-US" sz="3200" dirty="0" smtClean="0"/>
              <a:t>Twitter: @</a:t>
            </a:r>
            <a:r>
              <a:rPr lang="en-US" sz="3200" dirty="0" err="1" smtClean="0"/>
              <a:t>drchuck</a:t>
            </a:r>
            <a:endParaRPr lang="en-US" sz="3200" dirty="0"/>
          </a:p>
        </p:txBody>
      </p:sp>
    </p:spTree>
    <p:extLst>
      <p:ext uri="{BB962C8B-B14F-4D97-AF65-F5344CB8AC3E}">
        <p14:creationId xmlns:p14="http://schemas.microsoft.com/office/powerpoint/2010/main" val="24181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MOOC?</a:t>
            </a:r>
            <a:endParaRPr lang="en-US" dirty="0"/>
          </a:p>
        </p:txBody>
      </p:sp>
      <p:sp>
        <p:nvSpPr>
          <p:cNvPr id="3" name="Content Placeholder 2"/>
          <p:cNvSpPr>
            <a:spLocks noGrp="1"/>
          </p:cNvSpPr>
          <p:nvPr>
            <p:ph sz="half" idx="1"/>
          </p:nvPr>
        </p:nvSpPr>
        <p:spPr/>
        <p:txBody>
          <a:bodyPr>
            <a:normAutofit/>
          </a:bodyPr>
          <a:lstStyle/>
          <a:p>
            <a:r>
              <a:rPr lang="en-US" dirty="0" smtClean="0"/>
              <a:t>Circa 2012: Massively, Open, Online, Course</a:t>
            </a:r>
          </a:p>
          <a:p>
            <a:r>
              <a:rPr lang="en-US" dirty="0" smtClean="0"/>
              <a:t>Circa 2018</a:t>
            </a:r>
          </a:p>
          <a:p>
            <a:pPr lvl="1"/>
            <a:r>
              <a:rPr lang="en-US" dirty="0" smtClean="0"/>
              <a:t>Scalable from </a:t>
            </a:r>
            <a:r>
              <a:rPr lang="en-US" dirty="0" smtClean="0"/>
              <a:t>500</a:t>
            </a:r>
            <a:r>
              <a:rPr lang="en-US" dirty="0" smtClean="0"/>
              <a:t> </a:t>
            </a:r>
            <a:r>
              <a:rPr lang="en-US" dirty="0" smtClean="0"/>
              <a:t>to 100K+ students without greatly increasing costs</a:t>
            </a:r>
          </a:p>
          <a:p>
            <a:pPr lvl="1"/>
            <a:r>
              <a:rPr lang="en-US" dirty="0" smtClean="0"/>
              <a:t>Open Admission – Might charge fee of less than $100</a:t>
            </a:r>
          </a:p>
          <a:p>
            <a:pPr lvl="1"/>
            <a:r>
              <a:rPr lang="en-US" dirty="0" smtClean="0"/>
              <a:t>Online </a:t>
            </a:r>
            <a:endParaRPr lang="en-US" dirty="0" smtClean="0"/>
          </a:p>
          <a:p>
            <a:pPr lvl="1"/>
            <a:r>
              <a:rPr lang="en-US" dirty="0" smtClean="0"/>
              <a:t>Four </a:t>
            </a:r>
            <a:r>
              <a:rPr lang="en-US" dirty="0" smtClean="0"/>
              <a:t>week unit (about 1 credit)</a:t>
            </a:r>
          </a:p>
        </p:txBody>
      </p:sp>
      <p:sp>
        <p:nvSpPr>
          <p:cNvPr id="4" name="Content Placeholder 3"/>
          <p:cNvSpPr>
            <a:spLocks noGrp="1"/>
          </p:cNvSpPr>
          <p:nvPr>
            <p:ph sz="half" idx="2"/>
          </p:nvPr>
        </p:nvSpPr>
        <p:spPr/>
        <p:txBody>
          <a:bodyPr>
            <a:normAutofit/>
          </a:bodyPr>
          <a:lstStyle/>
          <a:p>
            <a:r>
              <a:rPr lang="en-US" dirty="0"/>
              <a:t>Providers</a:t>
            </a:r>
          </a:p>
          <a:p>
            <a:pPr lvl="1"/>
            <a:r>
              <a:rPr lang="en-US" dirty="0" err="1"/>
              <a:t>www.coursera.org</a:t>
            </a:r>
            <a:endParaRPr lang="en-US" dirty="0"/>
          </a:p>
          <a:p>
            <a:pPr lvl="1"/>
            <a:r>
              <a:rPr lang="en-US" dirty="0" err="1"/>
              <a:t>www.edx.org</a:t>
            </a:r>
            <a:endParaRPr lang="en-US" dirty="0"/>
          </a:p>
          <a:p>
            <a:pPr lvl="1"/>
            <a:r>
              <a:rPr lang="en-US" dirty="0" err="1"/>
              <a:t>www.futurelearn.org</a:t>
            </a:r>
            <a:endParaRPr lang="en-US" dirty="0"/>
          </a:p>
          <a:p>
            <a:pPr lvl="1"/>
            <a:r>
              <a:rPr lang="en-US" dirty="0" err="1" smtClean="0"/>
              <a:t>www.udacity.com</a:t>
            </a:r>
            <a:endParaRPr lang="en-US" dirty="0" smtClean="0"/>
          </a:p>
          <a:p>
            <a:pPr lvl="1"/>
            <a:r>
              <a:rPr lang="en-US" dirty="0" err="1" smtClean="0"/>
              <a:t>www.udemy.com</a:t>
            </a:r>
            <a:endParaRPr lang="en-US" dirty="0" smtClean="0"/>
          </a:p>
          <a:p>
            <a:pPr lvl="1"/>
            <a:endParaRPr lang="en-US" dirty="0"/>
          </a:p>
        </p:txBody>
      </p:sp>
    </p:spTree>
    <p:extLst>
      <p:ext uri="{BB962C8B-B14F-4D97-AF65-F5344CB8AC3E}">
        <p14:creationId xmlns:p14="http://schemas.microsoft.com/office/powerpoint/2010/main" val="1297233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ocmap_2012_apr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195" y="497006"/>
            <a:ext cx="9144000" cy="5838092"/>
          </a:xfrm>
          <a:prstGeom prst="rect">
            <a:avLst/>
          </a:prstGeom>
        </p:spPr>
      </p:pic>
      <p:pic>
        <p:nvPicPr>
          <p:cNvPr id="6" name="Picture 5" descr="moocmap_legend.png"/>
          <p:cNvPicPr>
            <a:picLocks noChangeAspect="1"/>
          </p:cNvPicPr>
          <p:nvPr/>
        </p:nvPicPr>
        <p:blipFill rotWithShape="1">
          <a:blip r:embed="rId4">
            <a:extLst>
              <a:ext uri="{28A0092B-C50C-407E-A947-70E740481C1C}">
                <a14:useLocalDpi xmlns:a14="http://schemas.microsoft.com/office/drawing/2010/main" val="0"/>
              </a:ext>
            </a:extLst>
          </a:blip>
          <a:srcRect t="16632" b="66736"/>
          <a:stretch/>
        </p:blipFill>
        <p:spPr>
          <a:xfrm>
            <a:off x="2089478" y="4279780"/>
            <a:ext cx="1340205" cy="345143"/>
          </a:xfrm>
          <a:prstGeom prst="rect">
            <a:avLst/>
          </a:prstGeom>
        </p:spPr>
      </p:pic>
      <p:sp>
        <p:nvSpPr>
          <p:cNvPr id="7" name="TextBox 6"/>
          <p:cNvSpPr txBox="1"/>
          <p:nvPr/>
        </p:nvSpPr>
        <p:spPr>
          <a:xfrm>
            <a:off x="6328094" y="5332438"/>
            <a:ext cx="1146092" cy="369332"/>
          </a:xfrm>
          <a:prstGeom prst="rect">
            <a:avLst/>
          </a:prstGeom>
          <a:noFill/>
        </p:spPr>
        <p:txBody>
          <a:bodyPr wrap="none" rtlCol="0">
            <a:spAutoFit/>
          </a:bodyPr>
          <a:lstStyle/>
          <a:p>
            <a:r>
              <a:rPr lang="en-US" dirty="0">
                <a:solidFill>
                  <a:srgbClr val="FF6600"/>
                </a:solidFill>
              </a:rPr>
              <a:t>April 2012</a:t>
            </a:r>
          </a:p>
        </p:txBody>
      </p:sp>
      <p:sp>
        <p:nvSpPr>
          <p:cNvPr id="8" name="Rectangle 7"/>
          <p:cNvSpPr/>
          <p:nvPr/>
        </p:nvSpPr>
        <p:spPr>
          <a:xfrm>
            <a:off x="7052361" y="593631"/>
            <a:ext cx="3546614" cy="369332"/>
          </a:xfrm>
          <a:prstGeom prst="rect">
            <a:avLst/>
          </a:prstGeom>
        </p:spPr>
        <p:txBody>
          <a:bodyPr wrap="none">
            <a:spAutoFit/>
          </a:bodyPr>
          <a:lstStyle/>
          <a:p>
            <a:r>
              <a:rPr lang="en-US" dirty="0">
                <a:solidFill>
                  <a:srgbClr val="FFFF00"/>
                </a:solidFill>
              </a:rPr>
              <a:t>http://edutechnica.com/moocmap/</a:t>
            </a:r>
          </a:p>
        </p:txBody>
      </p:sp>
    </p:spTree>
    <p:extLst>
      <p:ext uri="{BB962C8B-B14F-4D97-AF65-F5344CB8AC3E}">
        <p14:creationId xmlns:p14="http://schemas.microsoft.com/office/powerpoint/2010/main" val="1244776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0"/>
            <a:ext cx="11499478" cy="6858000"/>
          </a:xfrm>
          <a:prstGeom prst="rect">
            <a:avLst/>
          </a:prstGeom>
        </p:spPr>
      </p:pic>
    </p:spTree>
    <p:extLst>
      <p:ext uri="{BB962C8B-B14F-4D97-AF65-F5344CB8AC3E}">
        <p14:creationId xmlns:p14="http://schemas.microsoft.com/office/powerpoint/2010/main" val="745475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82" y="191132"/>
            <a:ext cx="11183815" cy="5809774"/>
          </a:xfrm>
          <a:prstGeom prst="rect">
            <a:avLst/>
          </a:prstGeom>
        </p:spPr>
      </p:pic>
      <p:sp>
        <p:nvSpPr>
          <p:cNvPr id="2" name="TextBox 1"/>
          <p:cNvSpPr txBox="1"/>
          <p:nvPr/>
        </p:nvSpPr>
        <p:spPr>
          <a:xfrm>
            <a:off x="6984997" y="6357256"/>
            <a:ext cx="5207003" cy="369332"/>
          </a:xfrm>
          <a:prstGeom prst="rect">
            <a:avLst/>
          </a:prstGeom>
          <a:noFill/>
        </p:spPr>
        <p:txBody>
          <a:bodyPr wrap="none" rtlCol="0">
            <a:spAutoFit/>
          </a:bodyPr>
          <a:lstStyle/>
          <a:p>
            <a:r>
              <a:rPr lang="en-US" dirty="0" smtClean="0"/>
              <a:t>Plus 550K students from an </a:t>
            </a:r>
            <a:r>
              <a:rPr lang="en-US" smtClean="0"/>
              <a:t>earlier Python 2 </a:t>
            </a:r>
            <a:r>
              <a:rPr lang="en-US" dirty="0" smtClean="0"/>
              <a:t>MOOC.</a:t>
            </a:r>
            <a:endParaRPr lang="en-US" dirty="0"/>
          </a:p>
        </p:txBody>
      </p:sp>
    </p:spTree>
    <p:extLst>
      <p:ext uri="{BB962C8B-B14F-4D97-AF65-F5344CB8AC3E}">
        <p14:creationId xmlns:p14="http://schemas.microsoft.com/office/powerpoint/2010/main" val="5169863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922" t="14397" r="7034" b="1024"/>
          <a:stretch/>
        </p:blipFill>
        <p:spPr>
          <a:xfrm>
            <a:off x="272375" y="758757"/>
            <a:ext cx="11718826" cy="5505858"/>
          </a:xfrm>
          <a:prstGeom prst="rect">
            <a:avLst/>
          </a:prstGeom>
        </p:spPr>
      </p:pic>
    </p:spTree>
    <p:extLst>
      <p:ext uri="{BB962C8B-B14F-4D97-AF65-F5344CB8AC3E}">
        <p14:creationId xmlns:p14="http://schemas.microsoft.com/office/powerpoint/2010/main" val="654691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3BB5D57-6178-4F62-B472-0312F6D95A8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1660" r="1" b="1806"/>
          <a:stretch/>
        </p:blipFill>
        <p:spPr>
          <a:xfrm>
            <a:off x="643467" y="643467"/>
            <a:ext cx="10905066" cy="5571066"/>
          </a:xfrm>
          <a:prstGeom prst="rect">
            <a:avLst/>
          </a:prstGeom>
        </p:spPr>
      </p:pic>
      <p:sp>
        <p:nvSpPr>
          <p:cNvPr id="11" name="Rectangle 10">
            <a:extLst>
              <a:ext uri="{FF2B5EF4-FFF2-40B4-BE49-F238E27FC236}">
                <a16:creationId xmlns:a16="http://schemas.microsoft.com/office/drawing/2014/main" xmlns="" id="{4C61BD32-7542-4D52-BA5A-3ADE869BF8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2462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722</Words>
  <Application>Microsoft Macintosh PowerPoint</Application>
  <PresentationFormat>Widescreen</PresentationFormat>
  <Paragraphs>111</Paragraphs>
  <Slides>38</Slides>
  <Notes>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Calibri</vt:lpstr>
      <vt:lpstr>Calibri Light</vt:lpstr>
      <vt:lpstr>Impact</vt:lpstr>
      <vt:lpstr>Arial</vt:lpstr>
      <vt:lpstr>Office Theme</vt:lpstr>
      <vt:lpstr>Inside the World's Largest Python Course on Coursera</vt:lpstr>
      <vt:lpstr>PowerPoint Presentation</vt:lpstr>
      <vt:lpstr>PowerPoint Presentation</vt:lpstr>
      <vt:lpstr>What is a MOOC?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Research:  Educational Technology</vt:lpstr>
      <vt:lpstr>A Typical Scalable Online Class</vt:lpstr>
      <vt:lpstr>My Path to a Scalable Online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Coursera Courses So Far…</vt:lpstr>
      <vt:lpstr>Not just Technology…</vt:lpstr>
      <vt:lpstr>PowerPoint Presentation</vt:lpstr>
      <vt:lpstr>PowerPoint Presentation</vt:lpstr>
      <vt:lpstr>PowerPoint Presentation</vt:lpstr>
      <vt:lpstr>PowerPoint Presentation</vt:lpstr>
      <vt:lpstr>PowerPoint Presentation</vt:lpstr>
      <vt:lpstr>PowerPoint Presentation</vt:lpstr>
      <vt:lpstr>Roadmap</vt:lpstr>
      <vt:lpstr>Questions / URLs…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Severance, Charles</dc:creator>
  <cp:lastModifiedBy>Severance, Charles</cp:lastModifiedBy>
  <cp:revision>59</cp:revision>
  <dcterms:created xsi:type="dcterms:W3CDTF">2018-05-05T15:03:06Z</dcterms:created>
  <dcterms:modified xsi:type="dcterms:W3CDTF">2018-10-06T06:57:10Z</dcterms:modified>
</cp:coreProperties>
</file>